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  <p:sldMasterId id="2147484479" r:id="rId8"/>
    <p:sldMasterId id="2147484492" r:id="rId9"/>
  </p:sldMasterIdLst>
  <p:notesMasterIdLst>
    <p:notesMasterId r:id="rId49"/>
  </p:notesMasterIdLst>
  <p:handoutMasterIdLst>
    <p:handoutMasterId r:id="rId50"/>
  </p:handoutMasterIdLst>
  <p:sldIdLst>
    <p:sldId id="1393" r:id="rId10"/>
    <p:sldId id="257" r:id="rId11"/>
    <p:sldId id="1518" r:id="rId12"/>
    <p:sldId id="1803" r:id="rId13"/>
    <p:sldId id="1805" r:id="rId14"/>
    <p:sldId id="1685" r:id="rId15"/>
    <p:sldId id="1724" r:id="rId16"/>
    <p:sldId id="1728" r:id="rId17"/>
    <p:sldId id="1727" r:id="rId18"/>
    <p:sldId id="1686" r:id="rId19"/>
    <p:sldId id="1725" r:id="rId20"/>
    <p:sldId id="1802" r:id="rId21"/>
    <p:sldId id="1726" r:id="rId22"/>
    <p:sldId id="1806" r:id="rId23"/>
    <p:sldId id="1729" r:id="rId24"/>
    <p:sldId id="1804" r:id="rId25"/>
    <p:sldId id="1684" r:id="rId26"/>
    <p:sldId id="1721" r:id="rId27"/>
    <p:sldId id="1707" r:id="rId28"/>
    <p:sldId id="1706" r:id="rId29"/>
    <p:sldId id="1709" r:id="rId30"/>
    <p:sldId id="1714" r:id="rId31"/>
    <p:sldId id="1715" r:id="rId32"/>
    <p:sldId id="1716" r:id="rId33"/>
    <p:sldId id="1807" r:id="rId34"/>
    <p:sldId id="1708" r:id="rId35"/>
    <p:sldId id="1731" r:id="rId36"/>
    <p:sldId id="1717" r:id="rId37"/>
    <p:sldId id="1810" r:id="rId38"/>
    <p:sldId id="1730" r:id="rId39"/>
    <p:sldId id="1808" r:id="rId40"/>
    <p:sldId id="1809" r:id="rId41"/>
    <p:sldId id="1812" r:id="rId42"/>
    <p:sldId id="1732" r:id="rId43"/>
    <p:sldId id="1733" r:id="rId44"/>
    <p:sldId id="1814" r:id="rId45"/>
    <p:sldId id="1813" r:id="rId46"/>
    <p:sldId id="1811" r:id="rId47"/>
    <p:sldId id="292" r:id="rId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257"/>
            <p14:sldId id="1518"/>
            <p14:sldId id="1803"/>
            <p14:sldId id="1805"/>
            <p14:sldId id="1685"/>
            <p14:sldId id="1724"/>
            <p14:sldId id="1728"/>
            <p14:sldId id="1727"/>
            <p14:sldId id="1686"/>
            <p14:sldId id="1725"/>
            <p14:sldId id="1802"/>
            <p14:sldId id="1726"/>
            <p14:sldId id="1806"/>
            <p14:sldId id="1729"/>
            <p14:sldId id="1804"/>
            <p14:sldId id="1684"/>
            <p14:sldId id="1721"/>
            <p14:sldId id="1707"/>
            <p14:sldId id="1706"/>
            <p14:sldId id="1709"/>
            <p14:sldId id="1714"/>
            <p14:sldId id="1715"/>
            <p14:sldId id="1716"/>
            <p14:sldId id="1807"/>
            <p14:sldId id="1708"/>
            <p14:sldId id="1731"/>
            <p14:sldId id="1717"/>
            <p14:sldId id="1810"/>
            <p14:sldId id="1730"/>
            <p14:sldId id="1808"/>
            <p14:sldId id="1809"/>
            <p14:sldId id="1812"/>
            <p14:sldId id="1732"/>
            <p14:sldId id="1733"/>
            <p14:sldId id="1814"/>
            <p14:sldId id="1813"/>
            <p14:sldId id="1811"/>
            <p14:sldId id="292"/>
          </p14:sldIdLst>
        </p14:section>
        <p14:section name="Finalizando" id="{CF622469-3E87-46BA-8ED6-912C47B00EF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9472" autoAdjust="0"/>
  </p:normalViewPr>
  <p:slideViewPr>
    <p:cSldViewPr>
      <p:cViewPr varScale="1">
        <p:scale>
          <a:sx n="100" d="100"/>
          <a:sy n="100" d="100"/>
        </p:scale>
        <p:origin x="858" y="9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10/4/2025 9:56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3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8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0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7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3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1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0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9:56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9246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3DB5D-4045-07C8-2C55-790AE451D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991B53-0BF4-D4C6-77D3-00C3F7842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5EBEF5-190C-C526-A467-F6F94A52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7ABBA9-1EA2-310F-F33E-C7357C1D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25AE56-DF03-FF47-B07E-FB234DC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3719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BF8BA-56FC-3065-66F0-ADA09802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023C7-5720-6AAC-125D-74D5C90D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E85DC-EC66-4573-CCF5-3E78A666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69C46-1C86-D406-62E2-367EC924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3C2C7-27FE-6ADD-3F70-0AECD3D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043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8E556-4831-586F-E2FC-3AAF059A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DB360-338A-7222-7143-6EBB8527B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E3E246-280A-22B9-68D7-168AB2ED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E78E89-E8CE-5BE6-4EF4-26665A73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FB364-04F6-D7EA-FFAA-553BB2B4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6992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1712C-FFD4-2124-95B9-6CD283D1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25D5A-6D09-55E3-250F-D027C60E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0769FA-2000-5937-CC42-36DE07EE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753C9-7BD9-B545-D87A-952D09C5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45C884-DDA1-D58D-9E55-6AB638F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325A62-1179-F4CB-6826-7AE487E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136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B757D-597A-DF44-D29F-54E549BA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C6DFDE-B76C-491B-E59B-5F3DD3406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8DEFE3-C714-5083-CFB6-86A6CC42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73FBE9-6418-E17D-D844-2F0720899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AB6437A-2AA6-D8AC-D1A2-55ACE15F0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45CCA3-8C53-3426-12FA-100A8DD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0C4360-E099-D9DB-4250-FB7D5391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90E4BE-E540-1918-E01D-9CEC727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321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28773-9EFF-5257-053B-3A706E13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141F1CA-E1CD-420A-B5B9-BB0A0ECE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F751FC-5AA4-0E98-EB2B-862C9A1A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FCCF4E-0911-AB73-2748-9F120951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0590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F40FEB-E080-7DCB-A075-2F27C72A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5FEA77-896E-0F62-C11C-97F760FE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FE72E9-F7FA-5115-8C2C-9D7793F2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4000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89A23-855A-7707-AF71-125163F7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CA721-E3A0-E2E8-8036-540FF5C5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A5BC6F-F05F-DB8F-F197-93C7E211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6908F3-5179-8127-57E7-D8121018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72BBCC-A93B-0F38-9583-578E9510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EBF87A-EABF-D197-281F-41E8E35C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66531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5D663-1030-DB21-EEE9-9C1E22A1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3DF77C-2FB9-0EC8-B1C9-A6416ED39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7B8A69-C259-ABF6-701E-2D99F7705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525939-F458-03C4-885D-9E08E95C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C15598-E39D-9567-0383-7FEC2D0B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00CCA6-673B-9336-ACC8-BEE7831B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5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2C4AE-13A7-A112-3036-D665DF2D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3A74F-F3C0-2A6B-1443-C63B1F5A1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F1486B-2BEE-3BE2-CE2F-C53D7E00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439191-CBB1-F098-B38B-4EF5F3EE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A6969B-B4F4-5777-A933-282B9B94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4153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4CB33B-1AF7-FB2E-D8A8-7AA632888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492F98-E76D-8C06-C29D-DD10BCEC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F7C7D-ADCE-1DDB-F55D-3509D7CD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F2A8F-112F-6426-0B57-0DF0B6FF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610C07-CFE9-0A81-A8CA-AFDB4BF0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73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55488" y="3147195"/>
            <a:ext cx="11488710" cy="33705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92845" y="1040745"/>
            <a:ext cx="11213993" cy="1504377"/>
          </a:xfrm>
          <a:effectLst/>
        </p:spPr>
        <p:txBody>
          <a:bodyPr rtlCol="0" anchor="b">
            <a:normAutofit/>
          </a:bodyPr>
          <a:lstStyle>
            <a:lvl1pPr>
              <a:defRPr sz="3672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92848" y="2545123"/>
            <a:ext cx="11213990" cy="6020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32" cap="all">
                <a:solidFill>
                  <a:schemeClr val="accent2"/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758466" y="6074709"/>
            <a:ext cx="2901844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92846" y="6070296"/>
            <a:ext cx="7055914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70016" y="6074709"/>
            <a:ext cx="1036822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051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9115" y="626638"/>
            <a:ext cx="11536114" cy="1212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6" y="716134"/>
            <a:ext cx="11250783" cy="103398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92847" y="2223905"/>
            <a:ext cx="11250782" cy="375152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70016" y="6074709"/>
            <a:ext cx="1073613" cy="372394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81354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56797" y="5244338"/>
            <a:ext cx="1151726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8" y="3104507"/>
            <a:ext cx="11250782" cy="1527318"/>
          </a:xfrm>
        </p:spPr>
        <p:txBody>
          <a:bodyPr rtlCol="0" anchor="b">
            <a:normAutofit/>
          </a:bodyPr>
          <a:lstStyle>
            <a:lvl1pPr algn="l">
              <a:defRPr sz="3672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92847" y="4631825"/>
            <a:ext cx="11250782" cy="61251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36" cap="all">
                <a:solidFill>
                  <a:schemeClr val="accent2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87457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54925" y="618629"/>
            <a:ext cx="1152662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7" y="744184"/>
            <a:ext cx="11250783" cy="100800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92847" y="2272357"/>
            <a:ext cx="5531120" cy="3705372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312508" y="2272357"/>
            <a:ext cx="5531122" cy="3705372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1831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54925" y="618629"/>
            <a:ext cx="1152662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92847" y="744184"/>
            <a:ext cx="11250783" cy="100800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05010" y="2295702"/>
            <a:ext cx="5189081" cy="546675"/>
          </a:xfrm>
        </p:spPr>
        <p:txBody>
          <a:bodyPr rtlCol="0" anchor="b">
            <a:noAutofit/>
          </a:bodyPr>
          <a:lstStyle>
            <a:lvl1pPr marL="0" indent="0">
              <a:buNone/>
              <a:defRPr sz="2244" b="0">
                <a:solidFill>
                  <a:schemeClr val="accent2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2848" y="2984303"/>
            <a:ext cx="5501243" cy="2993427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54550" y="2295702"/>
            <a:ext cx="5189079" cy="564389"/>
          </a:xfrm>
        </p:spPr>
        <p:txBody>
          <a:bodyPr rtlCol="0" anchor="b">
            <a:noAutofit/>
          </a:bodyPr>
          <a:lstStyle>
            <a:lvl1pPr marL="0" indent="0">
              <a:buNone/>
              <a:defRPr sz="2244" b="0">
                <a:solidFill>
                  <a:schemeClr val="accent2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342387" y="2984303"/>
            <a:ext cx="5501243" cy="2993427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05361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9520" y="618629"/>
            <a:ext cx="1152662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87442" y="744184"/>
            <a:ext cx="11250783" cy="100800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460956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805712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56797" y="5244336"/>
            <a:ext cx="11524752" cy="13000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6" y="5367055"/>
            <a:ext cx="5007890" cy="703240"/>
          </a:xfrm>
        </p:spPr>
        <p:txBody>
          <a:bodyPr rtlCol="0" anchor="ctr"/>
          <a:lstStyle>
            <a:lvl1pPr algn="l">
              <a:defRPr sz="204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6796" y="613168"/>
            <a:ext cx="11519285" cy="4288507"/>
          </a:xfrm>
        </p:spPr>
        <p:txBody>
          <a:bodyPr rtlCol="0" anchor="ctr">
            <a:normAutofit/>
          </a:bodyPr>
          <a:lstStyle>
            <a:lvl1pPr>
              <a:defRPr sz="2040">
                <a:solidFill>
                  <a:schemeClr val="tx2"/>
                </a:solidFill>
              </a:defRPr>
            </a:lvl1pPr>
            <a:lvl2pPr>
              <a:defRPr sz="1836">
                <a:solidFill>
                  <a:schemeClr val="tx2"/>
                </a:solidFill>
              </a:defRPr>
            </a:lvl2pPr>
            <a:lvl3pPr>
              <a:defRPr sz="1632">
                <a:solidFill>
                  <a:schemeClr val="tx2"/>
                </a:solidFill>
              </a:defRPr>
            </a:lvl3pPr>
            <a:lvl4pPr>
              <a:defRPr sz="1428">
                <a:solidFill>
                  <a:schemeClr val="tx2"/>
                </a:solidFill>
              </a:defRPr>
            </a:lvl4pPr>
            <a:lvl5pPr>
              <a:defRPr sz="1428">
                <a:solidFill>
                  <a:schemeClr val="tx2"/>
                </a:solidFill>
              </a:defRPr>
            </a:lvl5pPr>
            <a:lvl6pPr>
              <a:defRPr sz="1428">
                <a:solidFill>
                  <a:schemeClr val="tx2"/>
                </a:solidFill>
              </a:defRPr>
            </a:lvl6pPr>
            <a:lvl7pPr>
              <a:defRPr sz="1428">
                <a:solidFill>
                  <a:schemeClr val="tx2"/>
                </a:solidFill>
              </a:defRPr>
            </a:lvl7pPr>
            <a:lvl8pPr>
              <a:defRPr sz="1428">
                <a:solidFill>
                  <a:schemeClr val="tx2"/>
                </a:solidFill>
              </a:defRPr>
            </a:lvl8pPr>
            <a:lvl9pPr>
              <a:defRPr sz="1428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55939" y="5367055"/>
            <a:ext cx="5987692" cy="703241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22">
                <a:solidFill>
                  <a:schemeClr val="bg1"/>
                </a:solidFill>
              </a:defRPr>
            </a:lvl1pPr>
            <a:lvl2pPr marL="466298" indent="0">
              <a:buNone/>
              <a:defRPr sz="1122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363930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7" y="4786822"/>
            <a:ext cx="11250783" cy="578020"/>
          </a:xfrm>
        </p:spPr>
        <p:txBody>
          <a:bodyPr rtlCol="0" anchor="b">
            <a:normAutofit/>
          </a:bodyPr>
          <a:lstStyle>
            <a:lvl1pPr algn="l">
              <a:defRPr sz="2448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56797" y="611664"/>
            <a:ext cx="11517264" cy="362806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92847" y="5364843"/>
            <a:ext cx="11250784" cy="610589"/>
          </a:xfrm>
        </p:spPr>
        <p:txBody>
          <a:bodyPr rtlCol="0">
            <a:normAutofit/>
          </a:bodyPr>
          <a:lstStyle>
            <a:lvl1pPr marL="0" indent="0">
              <a:buNone/>
              <a:defRPr sz="1224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60884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9115" y="626638"/>
            <a:ext cx="11536114" cy="1212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92846" y="716134"/>
            <a:ext cx="11250783" cy="103398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28278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9016446" y="611664"/>
            <a:ext cx="2965105" cy="5932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16445" y="689178"/>
            <a:ext cx="2044352" cy="5286255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90462" y="689178"/>
            <a:ext cx="8054616" cy="5286255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9174015" y="6074709"/>
            <a:ext cx="1354773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90462" y="6070296"/>
            <a:ext cx="8054616" cy="372394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56092" y="6074709"/>
            <a:ext cx="1187540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6534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92846" y="719161"/>
            <a:ext cx="11250783" cy="1213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92846" y="2382507"/>
            <a:ext cx="11250783" cy="359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58467" y="6074709"/>
            <a:ext cx="2901843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92846" y="6070296"/>
            <a:ext cx="705591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8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70016" y="6074709"/>
            <a:ext cx="107361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55488" y="466302"/>
            <a:ext cx="3777579" cy="96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  <p:sp>
        <p:nvSpPr>
          <p:cNvPr id="10" name="Retângulo 9"/>
          <p:cNvSpPr/>
          <p:nvPr/>
        </p:nvSpPr>
        <p:spPr>
          <a:xfrm>
            <a:off x="8203409" y="462674"/>
            <a:ext cx="3777579" cy="1005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  <p:sp>
        <p:nvSpPr>
          <p:cNvPr id="11" name="Retângulo 10"/>
          <p:cNvSpPr/>
          <p:nvPr/>
        </p:nvSpPr>
        <p:spPr>
          <a:xfrm>
            <a:off x="4326888" y="466302"/>
            <a:ext cx="3777579" cy="932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</p:spTree>
    <p:extLst>
      <p:ext uri="{BB962C8B-B14F-4D97-AF65-F5344CB8AC3E}">
        <p14:creationId xmlns:p14="http://schemas.microsoft.com/office/powerpoint/2010/main" val="62339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</p:sldLayoutIdLst>
  <p:hf sldNum="0" hdr="0" ftr="0" dt="0"/>
  <p:txStyles>
    <p:titleStyle>
      <a:lvl1pPr algn="l" defTabSz="466298" rtl="0" eaLnBrk="1" latinLnBrk="0" hangingPunct="1">
        <a:spcBef>
          <a:spcPct val="0"/>
        </a:spcBef>
        <a:buNone/>
        <a:defRPr sz="2856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12089" indent="-31208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36" kern="1200">
          <a:solidFill>
            <a:schemeClr val="tx2"/>
          </a:solidFill>
          <a:latin typeface="+mn-lt"/>
          <a:ea typeface="+mn-ea"/>
          <a:cs typeface="+mn-cs"/>
        </a:defRPr>
      </a:lvl1pPr>
      <a:lvl2pPr marL="642537" indent="-31208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32" kern="1200">
          <a:solidFill>
            <a:schemeClr val="tx2"/>
          </a:solidFill>
          <a:latin typeface="+mn-lt"/>
          <a:ea typeface="+mn-ea"/>
          <a:cs typeface="+mn-cs"/>
        </a:defRPr>
      </a:lvl2pPr>
      <a:lvl3pPr marL="917910" indent="-275373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28" kern="1200">
          <a:solidFill>
            <a:schemeClr val="tx2"/>
          </a:solidFill>
          <a:latin typeface="+mn-lt"/>
          <a:ea typeface="+mn-ea"/>
          <a:cs typeface="+mn-cs"/>
        </a:defRPr>
      </a:lvl3pPr>
      <a:lvl4pPr marL="1266716" indent="-238657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4pPr>
      <a:lvl5pPr marL="1633880" indent="-238657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5pPr>
      <a:lvl6pPr marL="193781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6pPr>
      <a:lvl7pPr marL="224378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7pPr>
      <a:lvl8pPr marL="254975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8pPr>
      <a:lvl9pPr marL="285572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13C3E6-91EB-DC1D-E9E1-0E2F273C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1F20F-C4DE-9693-8265-013DA9B4B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49724-AA09-9F8B-DBFD-6E89E001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9B435-6DA5-2BAB-78D1-676D8D0D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F762B4-B2DF-D544-F10A-6E91C3F4B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13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3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nizzol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azur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o.me/bootcamp/microsoft-azure-essentials" TargetMode="External"/><Relationship Id="rId2" Type="http://schemas.openxmlformats.org/officeDocument/2006/relationships/hyperlink" Target="https://learn.microsoft.com/pt-br/credentials/certifications/azure-fundamentals/?practice-assessment-type=certification?WT.mc_id=DX-MVP-5004978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2.xml"/><Relationship Id="rId5" Type="http://schemas.openxmlformats.org/officeDocument/2006/relationships/image" Target="../media/image18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0iqW8-NzsRw?feature=oembed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677862"/>
            <a:ext cx="11201400" cy="2014156"/>
          </a:xfrm>
        </p:spPr>
        <p:txBody>
          <a:bodyPr/>
          <a:lstStyle/>
          <a:p>
            <a:r>
              <a:rPr lang="pt-BR" sz="5800" b="1" dirty="0"/>
              <a:t>Nuvem/Cloud </a:t>
            </a:r>
            <a:r>
              <a:rPr lang="pt-BR" sz="5800" b="1" dirty="0" err="1"/>
              <a:t>Computing</a:t>
            </a:r>
            <a:br>
              <a:rPr lang="pt-BR" sz="6000" b="1" dirty="0"/>
            </a:br>
            <a:r>
              <a:rPr lang="pt-BR" sz="4400" b="1" dirty="0"/>
              <a:t>Primeiros passos, Azure, Inteligência Artificial,</a:t>
            </a:r>
            <a:br>
              <a:rPr lang="pt-BR" sz="4400" b="1" dirty="0"/>
            </a:br>
            <a:r>
              <a:rPr lang="pt-BR" sz="4400" b="1" dirty="0"/>
              <a:t>tecnologias, carreira...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255" y="3314129"/>
            <a:ext cx="5517355" cy="1494359"/>
          </a:xfrm>
        </p:spPr>
        <p:txBody>
          <a:bodyPr/>
          <a:lstStyle/>
          <a:p>
            <a:r>
              <a:rPr lang="en-US" b="1" dirty="0"/>
              <a:t>Márcio Nizzola</a:t>
            </a:r>
          </a:p>
          <a:p>
            <a:r>
              <a:rPr lang="en-US" sz="2800" dirty="0"/>
              <a:t>Microsoft MVP</a:t>
            </a:r>
          </a:p>
          <a:p>
            <a:r>
              <a:rPr lang="en-US" sz="2800" dirty="0"/>
              <a:t>nizzola.com.br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14D1EC4-702D-4AA6-99D0-D517A446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53" y="2766418"/>
            <a:ext cx="888605" cy="1066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42DDFA-5991-4310-9C56-1020A529F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396" y="3985275"/>
            <a:ext cx="1011962" cy="1011962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D1DADE62-B868-4666-A91C-10BB2062B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132"/>
          <a:stretch/>
        </p:blipFill>
        <p:spPr>
          <a:xfrm>
            <a:off x="10398301" y="2776681"/>
            <a:ext cx="1067476" cy="9519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021E007-27CE-4FCC-B315-825814E43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706" y="3924986"/>
            <a:ext cx="1098698" cy="1098698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984CFC9-EA02-4FC9-BA02-008177560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8464" y="2626607"/>
            <a:ext cx="1298379" cy="1298379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83F576C-843F-83F2-BC03-B1FDAC895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4977" y="3985275"/>
            <a:ext cx="1900067" cy="11875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4D94A5-95A9-2B43-8687-962E93430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838" y="5977706"/>
            <a:ext cx="1800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Diferentes alternativas na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49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Infrastructure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Database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Platform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Containers</a:t>
            </a:r>
          </a:p>
          <a:p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8F8A-D595-4E56-BE71-FAD63110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10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pic>
        <p:nvPicPr>
          <p:cNvPr id="2050" name="Picture 2" descr="SaaS vs. PaaS vs. IaaS: Qual a diferença e como escolher – BMC Software |  Blogs">
            <a:extLst>
              <a:ext uri="{FF2B5EF4-FFF2-40B4-BE49-F238E27FC236}">
                <a16:creationId xmlns:a16="http://schemas.microsoft.com/office/drawing/2014/main" id="{0DACEBCB-5674-5CA4-9419-8DDF5FEA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235391"/>
            <a:ext cx="7464424" cy="55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37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5A044-548D-5572-B82C-B600B354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Comparando Cloud x Churrasco</a:t>
            </a:r>
          </a:p>
        </p:txBody>
      </p:sp>
      <p:pic>
        <p:nvPicPr>
          <p:cNvPr id="1026" name="Picture 2" descr="Como um churrasco te ajuda a entender o que é a Cloud">
            <a:extLst>
              <a:ext uri="{FF2B5EF4-FFF2-40B4-BE49-F238E27FC236}">
                <a16:creationId xmlns:a16="http://schemas.microsoft.com/office/drawing/2014/main" id="{25481EC0-EC6D-3808-B325-88B30C30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7" y="155416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876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Nuvem Pública x Privada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5BCE0-E30A-4521-BF37-283BFA09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1"/>
          <a:stretch/>
        </p:blipFill>
        <p:spPr>
          <a:xfrm>
            <a:off x="1905000" y="2135618"/>
            <a:ext cx="8382000" cy="3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94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88D9C7C-83DC-51AB-6E21-FC91084A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2" y="415925"/>
            <a:ext cx="93154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1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Platform as a Service (PaaS)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675225" cy="33978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 infraestrutura necessária é contratada mediante alternativas oferecidas pelo provedor de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Não há controle direto do hardware empregado</a:t>
            </a:r>
          </a:p>
        </p:txBody>
      </p:sp>
      <p:pic>
        <p:nvPicPr>
          <p:cNvPr id="5" name="Imagem 4" descr="Uma imagem contendo comida, quarto&#10;&#10;Descrição gerada automaticamente">
            <a:extLst>
              <a:ext uri="{FF2B5EF4-FFF2-40B4-BE49-F238E27FC236}">
                <a16:creationId xmlns:a16="http://schemas.microsoft.com/office/drawing/2014/main" id="{2851E047-67D1-4747-B291-0BF4AB18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4" y="4192230"/>
            <a:ext cx="3979026" cy="24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80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61B54-2C10-567F-E452-0D5E546D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quanto se investe é a diferença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4F0BDF-D46B-878A-C609-910D6DB18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95799" cy="4653582"/>
          </a:xfrm>
        </p:spPr>
        <p:txBody>
          <a:bodyPr/>
          <a:lstStyle/>
          <a:p>
            <a:r>
              <a:rPr lang="pt-BR" sz="2400" dirty="0"/>
              <a:t>Quando usamos </a:t>
            </a:r>
            <a:r>
              <a:rPr lang="pt-BR" sz="2400" dirty="0" err="1"/>
              <a:t>on</a:t>
            </a:r>
            <a:r>
              <a:rPr lang="pt-BR" sz="2400" dirty="0"/>
              <a:t>-premisses o investimento é alto e é necessário logo no início do negócio.</a:t>
            </a:r>
          </a:p>
          <a:p>
            <a:r>
              <a:rPr lang="pt-BR" sz="2400" dirty="0"/>
              <a:t>Podemos dizer que a nuvem impulsionou as Startups pois elas nasceram muitas vezes sem muito investimento, tendo seus gastos de </a:t>
            </a:r>
            <a:r>
              <a:rPr lang="pt-BR" sz="2400" dirty="0" err="1"/>
              <a:t>infra-estrutura</a:t>
            </a:r>
            <a:r>
              <a:rPr lang="pt-BR" sz="2400" dirty="0"/>
              <a:t> cobrados sobre a utilização.</a:t>
            </a:r>
          </a:p>
          <a:p>
            <a:r>
              <a:rPr lang="pt-BR" sz="2400" dirty="0"/>
              <a:t>Quanto mais cresce mais paga, porém inicialmente o custo é muito baixo.</a:t>
            </a:r>
          </a:p>
        </p:txBody>
      </p:sp>
      <p:pic>
        <p:nvPicPr>
          <p:cNvPr id="5122" name="Picture 2" descr="On premise vs Cloud Computing: diferenças e como escolher - TOTVS">
            <a:extLst>
              <a:ext uri="{FF2B5EF4-FFF2-40B4-BE49-F238E27FC236}">
                <a16:creationId xmlns:a16="http://schemas.microsoft.com/office/drawing/2014/main" id="{0458D01D-4510-56FA-BD14-7EC2E5B5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7" y="1180527"/>
            <a:ext cx="6643687" cy="480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844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Tecnologias importantes ao</a:t>
            </a:r>
            <a:br>
              <a:rPr lang="pt-BR" sz="7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se falar em nuvem</a:t>
            </a:r>
          </a:p>
        </p:txBody>
      </p:sp>
    </p:spTree>
    <p:extLst>
      <p:ext uri="{BB962C8B-B14F-4D97-AF65-F5344CB8AC3E}">
        <p14:creationId xmlns:p14="http://schemas.microsoft.com/office/powerpoint/2010/main" val="18276751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mais importa nas tecnologias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086599" cy="42627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Multiplataforma (Sistemas operacionais)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Comunidades técnicas participando do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Flexibilidade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Extensibilidade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113CE8-C803-496B-B6FA-00429CF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06" y="2340830"/>
            <a:ext cx="1362208" cy="1634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779281-9FD3-4F13-9309-C7B4501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48" y="3736985"/>
            <a:ext cx="1233069" cy="123306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C71A36D-316D-43D7-ADC4-D26A8FA9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32"/>
          <a:stretch/>
        </p:blipFill>
        <p:spPr>
          <a:xfrm>
            <a:off x="10627152" y="3644105"/>
            <a:ext cx="1636412" cy="145935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B187B28-818B-42DC-8F9C-DBB848F3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956" y="448711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99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229599" cy="46089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Inúmeras distribuições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Soluções 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r>
              <a:rPr lang="pt-BR" sz="2500" dirty="0">
                <a:solidFill>
                  <a:srgbClr val="494949"/>
                </a:solidFill>
              </a:rPr>
              <a:t> empregam </a:t>
            </a:r>
            <a:r>
              <a:rPr lang="pt-BR" sz="2500" b="1" dirty="0">
                <a:solidFill>
                  <a:srgbClr val="494949"/>
                </a:solidFill>
              </a:rPr>
              <a:t>Ubuntu</a:t>
            </a:r>
            <a:r>
              <a:rPr lang="pt-BR" sz="2500" dirty="0">
                <a:solidFill>
                  <a:srgbClr val="494949"/>
                </a:solidFill>
              </a:rPr>
              <a:t> e </a:t>
            </a:r>
            <a:r>
              <a:rPr lang="pt-BR" sz="2500" b="1" dirty="0">
                <a:solidFill>
                  <a:srgbClr val="494949"/>
                </a:solidFill>
              </a:rPr>
              <a:t>Debian</a:t>
            </a:r>
            <a:r>
              <a:rPr lang="pt-BR" sz="2500" dirty="0">
                <a:solidFill>
                  <a:srgbClr val="494949"/>
                </a:solidFill>
              </a:rPr>
              <a:t> com mais frequência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Alternativa preferida para hospedagem de aplicações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494949"/>
                </a:solidFill>
              </a:rPr>
              <a:t>WSL 2 (Windows </a:t>
            </a:r>
            <a:r>
              <a:rPr lang="pt-BR" sz="2500" b="1" dirty="0" err="1">
                <a:solidFill>
                  <a:srgbClr val="494949"/>
                </a:solidFill>
              </a:rPr>
              <a:t>Subsystem</a:t>
            </a:r>
            <a:r>
              <a:rPr lang="pt-BR" sz="2500" b="1" dirty="0">
                <a:solidFill>
                  <a:srgbClr val="494949"/>
                </a:solidFill>
              </a:rPr>
              <a:t> for Linux)</a:t>
            </a:r>
          </a:p>
          <a:p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 própria Microsoft integra hoje a </a:t>
            </a:r>
            <a:r>
              <a:rPr lang="pt-BR" sz="2500" b="1" dirty="0">
                <a:solidFill>
                  <a:srgbClr val="494949"/>
                </a:solidFill>
              </a:rPr>
              <a:t>Linux Foundation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326365-0766-47E0-83B7-452505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1787497"/>
            <a:ext cx="1877438" cy="2252926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092BED2-300F-482A-876F-B5D6A09C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30" y="4183061"/>
            <a:ext cx="1475251" cy="1475251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30F00BA-2465-45B9-B614-EB818CCEA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70"/>
          <a:stretch/>
        </p:blipFill>
        <p:spPr>
          <a:xfrm>
            <a:off x="10409236" y="4202758"/>
            <a:ext cx="1751531" cy="1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404108" y="335736"/>
            <a:ext cx="6375553" cy="181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45" tIns="46610" rIns="93245" bIns="46610" anchor="b" anchorCtr="0">
            <a:normAutofit/>
          </a:bodyPr>
          <a:lstStyle/>
          <a:p>
            <a:pPr defTabSz="466298">
              <a:lnSpc>
                <a:spcPct val="90000"/>
              </a:lnSpc>
              <a:buClr>
                <a:prstClr val="white"/>
              </a:buClr>
              <a:buSzPts val="5400"/>
            </a:pPr>
            <a:r>
              <a:rPr lang="en-US" sz="5507">
                <a:solidFill>
                  <a:prstClr val="white"/>
                </a:solidFill>
                <a:latin typeface="Play"/>
                <a:ea typeface="Play"/>
                <a:cs typeface="Play"/>
                <a:sym typeface="Play"/>
              </a:rPr>
              <a:t>Márcio R. Nizzola</a:t>
            </a:r>
            <a:endParaRPr sz="1836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404108" y="2760505"/>
            <a:ext cx="6595512" cy="419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45" tIns="46610" rIns="93245" bIns="46610" anchor="t" anchorCtr="0">
            <a:normAutofit fontScale="92500" lnSpcReduction="20000"/>
          </a:bodyPr>
          <a:lstStyle/>
          <a:p>
            <a:pPr defTabSz="466298">
              <a:lnSpc>
                <a:spcPct val="90000"/>
              </a:lnSpc>
              <a:buClr>
                <a:prstClr val="white"/>
              </a:buClr>
              <a:buSzPct val="100000"/>
            </a:pP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3x MVP Microsoft  - Developers Technologies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Arquiteto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Sistemas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CI&amp;T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Professor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Etec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Itu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Fundador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do Meetup Itu Developers</a:t>
            </a: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black"/>
              </a:buClr>
              <a:buSzPct val="100000"/>
            </a:pP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Estudando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1989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Vivendo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software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desde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1992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black"/>
              </a:buClr>
              <a:buSzPct val="100000"/>
            </a:pP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Principais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tecnologias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: C#,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, Python,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Vb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, Angular, Azure, Aws</a:t>
            </a: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u="sng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www.linkedin.com/in/nizzola</a:t>
            </a: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https://linktree.com/nizzola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</p:txBody>
      </p:sp>
      <p:pic>
        <p:nvPicPr>
          <p:cNvPr id="94" name="Google Shape;94;p2" descr="Microsoft MVP Logo - LogoDi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516" y="5505147"/>
            <a:ext cx="3175795" cy="14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descr="A person standing at a podium with micro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516" y="1048142"/>
            <a:ext cx="3127145" cy="434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68579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no trabalho em equipes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Hoje um padrão de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de hospedagem de código (</a:t>
            </a:r>
            <a:r>
              <a:rPr lang="pt-BR" sz="2800" b="1" dirty="0">
                <a:solidFill>
                  <a:srgbClr val="494949"/>
                </a:solidFill>
              </a:rPr>
              <a:t>GitHub</a:t>
            </a:r>
            <a:r>
              <a:rPr lang="pt-BR" sz="2800" dirty="0">
                <a:solidFill>
                  <a:srgbClr val="494949"/>
                </a:solidFill>
              </a:rPr>
              <a:t>) e automação baseadas em </a:t>
            </a:r>
            <a:r>
              <a:rPr lang="pt-BR" sz="2800" b="1" dirty="0" err="1">
                <a:solidFill>
                  <a:srgbClr val="494949"/>
                </a:solidFill>
              </a:rPr>
              <a:t>Git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84490DF2-8B6F-41AD-AA5C-2D792F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445660"/>
            <a:ext cx="3361347" cy="140493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20D6499-29E1-49C3-8B43-9C37D608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418306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315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Editor de código-fonte gratuito</a:t>
            </a:r>
            <a:r>
              <a:rPr lang="pt-BR" sz="2400" dirty="0">
                <a:solidFill>
                  <a:srgbClr val="494949"/>
                </a:solidFill>
              </a:rPr>
              <a:t>, não uma IDE!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Debug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code</a:t>
            </a:r>
            <a:r>
              <a:rPr lang="pt-BR" sz="2400" b="1" dirty="0">
                <a:solidFill>
                  <a:srgbClr val="494949"/>
                </a:solidFill>
              </a:rPr>
              <a:t> 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Compatível com </a:t>
            </a:r>
            <a:r>
              <a:rPr lang="pt-BR" sz="2400" b="1" dirty="0">
                <a:solidFill>
                  <a:srgbClr val="494949"/>
                </a:solidFill>
              </a:rPr>
              <a:t>Windows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>
                <a:solidFill>
                  <a:srgbClr val="494949"/>
                </a:solidFill>
              </a:rPr>
              <a:t>Linux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Mac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Gigantesco ecossistema com desenvolvimento de </a:t>
            </a:r>
            <a:r>
              <a:rPr lang="pt-BR" sz="2400" b="1" dirty="0">
                <a:solidFill>
                  <a:srgbClr val="494949"/>
                </a:solidFill>
              </a:rPr>
              <a:t>extensões</a:t>
            </a:r>
          </a:p>
          <a:p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Frequentemente utilizado no </a:t>
            </a:r>
            <a:r>
              <a:rPr lang="pt-BR" sz="2400" b="1" dirty="0">
                <a:solidFill>
                  <a:srgbClr val="494949"/>
                </a:solidFill>
              </a:rPr>
              <a:t>Desenvolvimento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Muito mais do que apenas tecnologias Microsoft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01A3E-AF5E-4119-853D-B46EA35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659062"/>
            <a:ext cx="1833919" cy="18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48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Bash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12013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Agilidade e produtividade na </a:t>
            </a:r>
            <a:r>
              <a:rPr lang="pt-BR" sz="28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Multiplataforma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C225E8-2C4E-4257-9ED2-CBF97F28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4" y="1492108"/>
            <a:ext cx="1709473" cy="170947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536727E-7027-4E90-8674-FFF5DFC6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345002" y="2915405"/>
            <a:ext cx="1335341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29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Actions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2389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falhas humanas na publicação de aplicações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E915E4-7083-45FD-951F-87219632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1009" y="4676461"/>
            <a:ext cx="1635258" cy="16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3E1A34-BA1B-422C-B20D-941A9BE0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761" y="4580766"/>
            <a:ext cx="1711459" cy="1711459"/>
          </a:xfrm>
          <a:prstGeom prst="rect">
            <a:avLst/>
          </a:prstGeom>
        </p:spPr>
      </p:pic>
      <p:pic>
        <p:nvPicPr>
          <p:cNvPr id="6146" name="Picture 2" descr="What Is CI/CD and How Does It Work? | Black Duck">
            <a:extLst>
              <a:ext uri="{FF2B5EF4-FFF2-40B4-BE49-F238E27FC236}">
                <a16:creationId xmlns:a16="http://schemas.microsoft.com/office/drawing/2014/main" id="{A7A7DDB0-8718-D9D1-C506-B4A97D43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014996"/>
            <a:ext cx="5595048" cy="27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837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Docker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Execução de aplicações de forma isolada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E0F05-5F7E-433F-9AD2-5C3E933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557263"/>
            <a:ext cx="1579567" cy="157956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DF171-EFC9-4C50-9DB1-EDA8B248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55"/>
          <a:stretch/>
        </p:blipFill>
        <p:spPr>
          <a:xfrm>
            <a:off x="8320984" y="1672716"/>
            <a:ext cx="2268436" cy="1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92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p Questions Answered: Docker and Kubernetes? I Thought You Were  Competitors! | Docker">
            <a:extLst>
              <a:ext uri="{FF2B5EF4-FFF2-40B4-BE49-F238E27FC236}">
                <a16:creationId xmlns:a16="http://schemas.microsoft.com/office/drawing/2014/main" id="{15911634-1886-10CD-37AE-BE2883E7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6" y="144462"/>
            <a:ext cx="12178062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3111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Iniciativas voltadas a software livre +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6857999" cy="4800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Computing</a:t>
            </a:r>
            <a:r>
              <a:rPr lang="pt-BR" sz="3200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Apache Software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Estas fundações estão por trás de diversas tecnologias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hoje adotadas no </a:t>
            </a:r>
            <a:r>
              <a:rPr lang="pt-BR" sz="3200" b="1" dirty="0">
                <a:solidFill>
                  <a:srgbClr val="494949"/>
                </a:solidFill>
              </a:rPr>
              <a:t>mundo corporativo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6A3A535B-19A0-47ED-8617-E122CB7F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2087797"/>
            <a:ext cx="4619249" cy="733694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278EE422-3AF2-41F3-BA69-CE910DA3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3277104"/>
            <a:ext cx="4084638" cy="19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A Nuvem Microsoft</a:t>
            </a:r>
          </a:p>
        </p:txBody>
      </p:sp>
      <p:pic>
        <p:nvPicPr>
          <p:cNvPr id="9218" name="Picture 2" descr="Azure - 01IT - Soluções Tecnológicas para Empresas">
            <a:extLst>
              <a:ext uri="{FF2B5EF4-FFF2-40B4-BE49-F238E27FC236}">
                <a16:creationId xmlns:a16="http://schemas.microsoft.com/office/drawing/2014/main" id="{52C5EAD1-866C-72ED-BE9C-41DE23917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9" y="3268662"/>
            <a:ext cx="4972049" cy="28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045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Plataforma de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dirty="0">
                <a:solidFill>
                  <a:srgbClr val="494949"/>
                </a:solidFill>
              </a:rPr>
              <a:t> da </a:t>
            </a:r>
            <a:r>
              <a:rPr lang="pt-BR" sz="2800" b="1" dirty="0">
                <a:solidFill>
                  <a:srgbClr val="494949"/>
                </a:solidFill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inúmeras tecnologias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Mais da metade dos recursos hoje executam em </a:t>
            </a:r>
            <a:r>
              <a:rPr lang="pt-BR" sz="2800" b="1" dirty="0">
                <a:solidFill>
                  <a:srgbClr val="494949"/>
                </a:solidFill>
              </a:rPr>
              <a:t>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Utilizando por grandes, médias e pequenas empresas em todo o mundo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1924349-6ED5-47CE-82CA-4A8B459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548729" cy="25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27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CC0B5-FAC4-2FDA-D5D6-843A3013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Geografia Azure</a:t>
            </a:r>
          </a:p>
        </p:txBody>
      </p:sp>
      <p:pic>
        <p:nvPicPr>
          <p:cNvPr id="12290" name="Picture 2" descr="Holori - List of all Azure regions and Availability Zones">
            <a:extLst>
              <a:ext uri="{FF2B5EF4-FFF2-40B4-BE49-F238E27FC236}">
                <a16:creationId xmlns:a16="http://schemas.microsoft.com/office/drawing/2014/main" id="{6AD084A3-34C8-EA50-63BE-806467A7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1096963"/>
            <a:ext cx="95059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101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Tecnologias em alta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Nuvem, Inteligência Artificial...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Quando utilizar, recomendações…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– Serviços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531222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Storage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Functions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SQL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AI </a:t>
            </a:r>
            <a:r>
              <a:rPr lang="pt-BR" sz="2800" b="1" dirty="0" err="1">
                <a:solidFill>
                  <a:srgbClr val="494949"/>
                </a:solidFill>
              </a:rPr>
              <a:t>Foundry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Virtual Machine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A4CFF-F635-40AC-B4FD-70819572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68" y="3088775"/>
            <a:ext cx="1229266" cy="1229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5A48E-DC13-4BFC-BEB2-384EF1B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4487862"/>
            <a:ext cx="1381460" cy="138146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45B9F0D1-FFEF-401D-8EFD-767420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30" y="3074701"/>
            <a:ext cx="1229267" cy="1229267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3BBB869-636F-4A1C-9871-9E44058B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616" y="964443"/>
            <a:ext cx="2243349" cy="224334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BB61239-5384-4D09-91F7-ACE6E5F47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671" y="4467600"/>
            <a:ext cx="1381460" cy="13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04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rincipais serviços do Azure - dfilitto">
            <a:extLst>
              <a:ext uri="{FF2B5EF4-FFF2-40B4-BE49-F238E27FC236}">
                <a16:creationId xmlns:a16="http://schemas.microsoft.com/office/drawing/2014/main" id="{9CBEBBC9-7CE7-B3B7-FC94-D62ADA1C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08062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xploring the Microsoft Azure AI Portfolio: A Framework for Azure AI Design  Projects | NRI">
            <a:extLst>
              <a:ext uri="{FF2B5EF4-FFF2-40B4-BE49-F238E27FC236}">
                <a16:creationId xmlns:a16="http://schemas.microsoft.com/office/drawing/2014/main" id="{D587E939-5F1D-04B6-D5C4-5280DDB6F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499814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813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09EA7-3311-7B5C-4B8F-A735C8BB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outras cloud também....</a:t>
            </a:r>
          </a:p>
        </p:txBody>
      </p:sp>
      <p:pic>
        <p:nvPicPr>
          <p:cNvPr id="14338" name="Picture 2" descr="Choosing the Perfect Cloud Provider: Your Comprehensive Guide">
            <a:extLst>
              <a:ext uri="{FF2B5EF4-FFF2-40B4-BE49-F238E27FC236}">
                <a16:creationId xmlns:a16="http://schemas.microsoft.com/office/drawing/2014/main" id="{AB92FA3E-9A20-95AF-CBEA-27A9AAFA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1224217"/>
            <a:ext cx="10058399" cy="52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028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Carreira, certificação…</a:t>
            </a:r>
          </a:p>
        </p:txBody>
      </p:sp>
    </p:spTree>
    <p:extLst>
      <p:ext uri="{BB962C8B-B14F-4D97-AF65-F5344CB8AC3E}">
        <p14:creationId xmlns:p14="http://schemas.microsoft.com/office/powerpoint/2010/main" val="27678990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importantes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467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Aprendizado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papel do </a:t>
            </a:r>
            <a:r>
              <a:rPr lang="pt-BR" sz="3200" b="1" dirty="0">
                <a:solidFill>
                  <a:srgbClr val="494949"/>
                </a:solidFill>
              </a:rPr>
              <a:t>Arquiteto de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exame de certificação </a:t>
            </a:r>
            <a:r>
              <a:rPr lang="pt-BR" sz="3200" b="1" dirty="0">
                <a:solidFill>
                  <a:srgbClr val="494949"/>
                </a:solidFill>
              </a:rPr>
              <a:t>AZ-900 – Azure Fundamentals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552CBA4-C2B4-4169-B843-82BE727D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81453"/>
            <a:ext cx="2564994" cy="256499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D49AC1C-01B5-44B2-8568-B912105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141" y="3051201"/>
            <a:ext cx="2425497" cy="24254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48DB2-D0A1-58A0-C662-DAE4DDDE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96" y="1395625"/>
            <a:ext cx="4672084" cy="17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5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1C9E7-7877-FD03-4E5E-13CA2341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ter demo?</a:t>
            </a:r>
          </a:p>
        </p:txBody>
      </p:sp>
      <p:pic>
        <p:nvPicPr>
          <p:cNvPr id="16388" name="Picture 4" descr="What is Demo Software? - Visitor Queue">
            <a:extLst>
              <a:ext uri="{FF2B5EF4-FFF2-40B4-BE49-F238E27FC236}">
                <a16:creationId xmlns:a16="http://schemas.microsoft.com/office/drawing/2014/main" id="{41B250DA-4620-FDEF-607B-6973BA33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520031"/>
            <a:ext cx="6048370" cy="39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onheça o filme que está por trás do famoso meme do diabo com a criança na  internet | Tribuna PR - Paraná Online">
            <a:extLst>
              <a:ext uri="{FF2B5EF4-FFF2-40B4-BE49-F238E27FC236}">
                <a16:creationId xmlns:a16="http://schemas.microsoft.com/office/drawing/2014/main" id="{1B8C74F3-AD45-BCCA-E492-B8F24659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7" y="2358231"/>
            <a:ext cx="4788695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4E5B29-8E29-B30D-EB28-CEEB97888972}"/>
              </a:ext>
            </a:extLst>
          </p:cNvPr>
          <p:cNvSpPr txBox="1"/>
          <p:nvPr/>
        </p:nvSpPr>
        <p:spPr>
          <a:xfrm>
            <a:off x="6675438" y="1135062"/>
            <a:ext cx="4952999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Vai nessa, mostra pra eles, vai funcionar tudinho.....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A6AF4B-DF4A-3025-3429-AB27D80F58A0}"/>
              </a:ext>
            </a:extLst>
          </p:cNvPr>
          <p:cNvSpPr txBox="1"/>
          <p:nvPr/>
        </p:nvSpPr>
        <p:spPr>
          <a:xfrm>
            <a:off x="1874837" y="5762989"/>
            <a:ext cx="678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https://portal.azure.com/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258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1AE97-35A6-CE46-CDC1-E87020DD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faço para usar?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43C562-BE37-4FEC-61E9-8E1D8E19D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315200" cy="3323987"/>
          </a:xfrm>
        </p:spPr>
        <p:txBody>
          <a:bodyPr/>
          <a:lstStyle/>
          <a:p>
            <a:r>
              <a:rPr lang="pt-BR" dirty="0"/>
              <a:t>Camada gratuita Azure e crédito gratuito</a:t>
            </a:r>
          </a:p>
          <a:p>
            <a:r>
              <a:rPr lang="pt-BR" dirty="0"/>
              <a:t>https://azure.microsoft.com/en-us/free/students</a:t>
            </a:r>
          </a:p>
          <a:p>
            <a:endParaRPr lang="pt-BR" dirty="0"/>
          </a:p>
          <a:p>
            <a:r>
              <a:rPr lang="pt-BR" dirty="0"/>
              <a:t>Github for </a:t>
            </a:r>
            <a:r>
              <a:rPr lang="pt-BR" dirty="0" err="1"/>
              <a:t>Students</a:t>
            </a:r>
            <a:r>
              <a:rPr lang="pt-BR" dirty="0"/>
              <a:t> https://github.com/education/students?locale=pt-BR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C146B-07D3-9C2F-093A-816C53F9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550" y="127952"/>
            <a:ext cx="4569573" cy="36741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4F153E-E210-754B-000A-C64F46D8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50" y="4106862"/>
            <a:ext cx="4784925" cy="20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018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FD657-AAFE-65F1-F417-010AAAE1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para estudar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123875-0546-C03C-5141-4506D1B81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056495"/>
          </a:xfrm>
        </p:spPr>
        <p:txBody>
          <a:bodyPr/>
          <a:lstStyle/>
          <a:p>
            <a:r>
              <a:rPr lang="pt-BR" dirty="0"/>
              <a:t>Conceitos básicos Azure (AZ-900) (</a:t>
            </a:r>
            <a:r>
              <a:rPr lang="pt-BR" dirty="0">
                <a:hlinkClick r:id="rId2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 err="1"/>
              <a:t>Bootcamp</a:t>
            </a:r>
            <a:r>
              <a:rPr lang="pt-BR" dirty="0"/>
              <a:t> Azure (</a:t>
            </a:r>
            <a:r>
              <a:rPr lang="pt-BR" dirty="0">
                <a:hlinkClick r:id="rId3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Blog Nizzola – nizzola.medium.com</a:t>
            </a:r>
          </a:p>
          <a:p>
            <a:endParaRPr lang="pt-BR" dirty="0"/>
          </a:p>
          <a:p>
            <a:r>
              <a:rPr lang="pt-BR" dirty="0"/>
              <a:t>Conteúdo da palestra</a:t>
            </a:r>
          </a:p>
          <a:p>
            <a:r>
              <a:rPr lang="pt-BR" sz="3200" dirty="0"/>
              <a:t>https://github.com/NIZZOLA/cloud-imersion-etec-itu-2025</a:t>
            </a:r>
          </a:p>
        </p:txBody>
      </p:sp>
    </p:spTree>
    <p:extLst>
      <p:ext uri="{BB962C8B-B14F-4D97-AF65-F5344CB8AC3E}">
        <p14:creationId xmlns:p14="http://schemas.microsoft.com/office/powerpoint/2010/main" val="29271781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12434711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6224520" cy="6994525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0"/>
            <a:ext cx="6224520" cy="2331503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1B30C-8E40-4936-A96F-9B1D6227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81" y="4164075"/>
            <a:ext cx="4752520" cy="3441307"/>
          </a:xfrm>
        </p:spPr>
        <p:txBody>
          <a:bodyPr vert="horz" lIns="93260" tIns="46630" rIns="93260" bIns="46630" rtlCol="0" anchor="ctr">
            <a:normAutofit/>
          </a:bodyPr>
          <a:lstStyle/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https://linktr.ee/NIZZOLA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https://github.com/nizzola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https://www.nizzola.com.br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https://www.linkedin.com/in/nizzola</a:t>
            </a:r>
          </a:p>
          <a:p>
            <a:pPr marL="0" indent="0">
              <a:buNone/>
            </a:pPr>
            <a:endParaRPr lang="en-US" sz="204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Mais de 100 </a:t>
            </a:r>
            <a:r>
              <a:rPr lang="en-US" sz="2040" dirty="0" err="1">
                <a:ea typeface="+mn-lt"/>
                <a:cs typeface="+mn-lt"/>
              </a:rPr>
              <a:t>artigos</a:t>
            </a:r>
            <a:r>
              <a:rPr lang="en-US" sz="2040" dirty="0">
                <a:ea typeface="+mn-lt"/>
                <a:cs typeface="+mn-lt"/>
              </a:rPr>
              <a:t> </a:t>
            </a:r>
            <a:r>
              <a:rPr lang="en-US" sz="2040" dirty="0" err="1">
                <a:ea typeface="+mn-lt"/>
                <a:cs typeface="+mn-lt"/>
              </a:rPr>
              <a:t>sobre</a:t>
            </a:r>
            <a:r>
              <a:rPr lang="en-US" sz="2040" dirty="0">
                <a:ea typeface="+mn-lt"/>
                <a:cs typeface="+mn-lt"/>
              </a:rPr>
              <a:t> .NET e Azure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marcionizzola.medium.com</a:t>
            </a:r>
          </a:p>
          <a:p>
            <a:pPr marL="0" indent="0">
              <a:buNone/>
            </a:pPr>
            <a:endParaRPr lang="en-US" sz="2040" dirty="0">
              <a:cs typeface="Calibri"/>
            </a:endParaRPr>
          </a:p>
          <a:p>
            <a:pPr marL="0" indent="0">
              <a:buNone/>
            </a:pPr>
            <a:endParaRPr lang="en-US" sz="2040" dirty="0"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ECE02E-56E3-1211-7F94-48E6E0B7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3" y="175782"/>
            <a:ext cx="2685185" cy="3475968"/>
          </a:xfrm>
          <a:prstGeom prst="rect">
            <a:avLst/>
          </a:prstGeom>
        </p:spPr>
      </p:pic>
      <p:pic>
        <p:nvPicPr>
          <p:cNvPr id="2" name="Google Shape;95;p2" descr="A person standing at a podium with microphone&#10;&#10;Description automatically generated">
            <a:extLst>
              <a:ext uri="{FF2B5EF4-FFF2-40B4-BE49-F238E27FC236}">
                <a16:creationId xmlns:a16="http://schemas.microsoft.com/office/drawing/2014/main" id="{F2C14BAD-A7FD-59DB-19F3-BC0650E5A4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213" y="2125662"/>
            <a:ext cx="3127145" cy="43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Logo Instagram – Logos PNG">
            <a:extLst>
              <a:ext uri="{FF2B5EF4-FFF2-40B4-BE49-F238E27FC236}">
                <a16:creationId xmlns:a16="http://schemas.microsoft.com/office/drawing/2014/main" id="{B9FC76A4-550F-D7C8-E684-D7DDDBD9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409" y="-576701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2885DCA-9A19-D0B4-0328-8DB2C2898E1C}"/>
              </a:ext>
            </a:extLst>
          </p:cNvPr>
          <p:cNvSpPr txBox="1"/>
          <p:nvPr/>
        </p:nvSpPr>
        <p:spPr>
          <a:xfrm>
            <a:off x="8747885" y="975251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@nizzola.dev</a:t>
            </a:r>
          </a:p>
        </p:txBody>
      </p:sp>
      <p:pic>
        <p:nvPicPr>
          <p:cNvPr id="8" name="Google Shape;94;p2" descr="Microsoft MVP Logo - LogoDix">
            <a:extLst>
              <a:ext uri="{FF2B5EF4-FFF2-40B4-BE49-F238E27FC236}">
                <a16:creationId xmlns:a16="http://schemas.microsoft.com/office/drawing/2014/main" id="{79BB00A8-9D17-B4F3-8611-E671FE0297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8213" y="5202151"/>
            <a:ext cx="3127145" cy="1419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57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09C61-5562-7CA5-C4E7-2C2446AD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A8CC28-474C-2B31-92BF-CC41ED927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19599" cy="1292662"/>
          </a:xfrm>
        </p:spPr>
        <p:txBody>
          <a:bodyPr/>
          <a:lstStyle/>
          <a:p>
            <a:r>
              <a:rPr lang="pt-BR" dirty="0"/>
              <a:t>Antes de mais nada, precisamos saber do que estamos falando</a:t>
            </a:r>
          </a:p>
        </p:txBody>
      </p:sp>
      <p:pic>
        <p:nvPicPr>
          <p:cNvPr id="4" name="Mídia Online 3" title="Pérolas da Dilma: tá na nuvem">
            <a:hlinkClick r:id="" action="ppaction://media"/>
            <a:extLst>
              <a:ext uri="{FF2B5EF4-FFF2-40B4-BE49-F238E27FC236}">
                <a16:creationId xmlns:a16="http://schemas.microsoft.com/office/drawing/2014/main" id="{9665FA32-E4E8-95FF-90D0-27AC2E01BF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85410" y="1668462"/>
            <a:ext cx="6743163" cy="3809999"/>
          </a:xfrm>
          <a:prstGeom prst="rect">
            <a:avLst/>
          </a:prstGeom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FD6D3262-5C2A-A6E5-705D-1E4215B4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36" y="44449"/>
            <a:ext cx="6934199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que é data center e qual o melhor tipo para sua empresa? | Convex Data  Center - Ribeirão Preto">
            <a:extLst>
              <a:ext uri="{FF2B5EF4-FFF2-40B4-BE49-F238E27FC236}">
                <a16:creationId xmlns:a16="http://schemas.microsoft.com/office/drawing/2014/main" id="{61E34D8B-46A0-946D-796D-CC469D76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" y="3878261"/>
            <a:ext cx="3705638" cy="24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55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loud Market Share Trends to Watch in 2025 | emma Blog">
            <a:extLst>
              <a:ext uri="{FF2B5EF4-FFF2-40B4-BE49-F238E27FC236}">
                <a16:creationId xmlns:a16="http://schemas.microsoft.com/office/drawing/2014/main" id="{7EC8BE45-CA32-5914-568C-6F948EFF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34925"/>
            <a:ext cx="11553825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355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Por que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Priorizar negócio, ao invés de somente a tecnologia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para atender a demandas crescentes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Aumento de produtividade, eficiência e redução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>
                <a:solidFill>
                  <a:srgbClr val="494949"/>
                </a:solidFill>
              </a:rPr>
              <a:t>Microsoft Azure</a:t>
            </a:r>
            <a:r>
              <a:rPr lang="pt-BR" sz="2800" dirty="0">
                <a:solidFill>
                  <a:srgbClr val="494949"/>
                </a:solidFill>
              </a:rPr>
              <a:t> é uma das plataformas em nuvem mais utilizadas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841AFE-FC39-49DE-8EE4-C2BECEC5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73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770B4C-2ECF-46BB-9E3A-00DD977D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690688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45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Serviço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08" y="2735262"/>
            <a:ext cx="7162799" cy="11818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Ideia básica por trás do conceito de </a:t>
            </a:r>
            <a:r>
              <a:rPr lang="pt-BR" sz="3600" b="1" dirty="0">
                <a:solidFill>
                  <a:srgbClr val="494949"/>
                </a:solidFill>
              </a:rPr>
              <a:t>cloud </a:t>
            </a:r>
            <a:r>
              <a:rPr lang="pt-BR" sz="3600" b="1" dirty="0" err="1">
                <a:solidFill>
                  <a:srgbClr val="494949"/>
                </a:solidFill>
              </a:rPr>
              <a:t>computing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DE94939-B337-4368-B78A-B7450F4E8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5332"/>
          <a:stretch/>
        </p:blipFill>
        <p:spPr>
          <a:xfrm>
            <a:off x="7742237" y="1637545"/>
            <a:ext cx="4008583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26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E7FCDE7-ED15-4ED1-B5B0-E08F21D89ACE}"/>
              </a:ext>
            </a:extLst>
          </p:cNvPr>
          <p:cNvGrpSpPr/>
          <p:nvPr/>
        </p:nvGrpSpPr>
        <p:grpSpPr>
          <a:xfrm>
            <a:off x="1994694" y="1871604"/>
            <a:ext cx="8202612" cy="4104755"/>
            <a:chOff x="1994694" y="1871604"/>
            <a:chExt cx="8202612" cy="410475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71CC69E-88AD-463F-B203-7C2DF35B5894}"/>
                </a:ext>
              </a:extLst>
            </p:cNvPr>
            <p:cNvGrpSpPr/>
            <p:nvPr/>
          </p:nvGrpSpPr>
          <p:grpSpPr>
            <a:xfrm>
              <a:off x="1994694" y="1871604"/>
              <a:ext cx="8202612" cy="4104755"/>
              <a:chOff x="1994694" y="1871604"/>
              <a:chExt cx="8202612" cy="4104755"/>
            </a:xfrm>
          </p:grpSpPr>
          <p:pic>
            <p:nvPicPr>
              <p:cNvPr id="15" name="Imagem 14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EFFA412E-6297-432E-9C95-E22A7B05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694" y="1871604"/>
                <a:ext cx="8202612" cy="410475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73CE34FA-25D7-47B6-9477-11E841C7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8879"/>
              <a:stretch/>
            </p:blipFill>
            <p:spPr>
              <a:xfrm>
                <a:off x="1994694" y="2245677"/>
                <a:ext cx="8202612" cy="866978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04CBFB1-C76B-4A52-91A7-3E1BC4F36425}"/>
                </a:ext>
              </a:extLst>
            </p:cNvPr>
            <p:cNvSpPr txBox="1"/>
            <p:nvPr/>
          </p:nvSpPr>
          <p:spPr>
            <a:xfrm>
              <a:off x="2876366" y="2734321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On Premise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40E751C-3AB9-47B0-9C18-A2496BCD42B6}"/>
                </a:ext>
              </a:extLst>
            </p:cNvPr>
            <p:cNvSpPr txBox="1"/>
            <p:nvPr/>
          </p:nvSpPr>
          <p:spPr>
            <a:xfrm>
              <a:off x="5514518" y="2718050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Nuvem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4EBE95F-B5AD-475D-AB75-C3B71705D50E}"/>
                </a:ext>
              </a:extLst>
            </p:cNvPr>
            <p:cNvSpPr txBox="1"/>
            <p:nvPr/>
          </p:nvSpPr>
          <p:spPr>
            <a:xfrm>
              <a:off x="7807738" y="2718049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Híbrido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927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608</TotalTime>
  <Words>1546</Words>
  <Application>Microsoft Office PowerPoint</Application>
  <PresentationFormat>Personalizar</PresentationFormat>
  <Paragraphs>274</Paragraphs>
  <Slides>39</Slides>
  <Notes>25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39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Gill Sans MT</vt:lpstr>
      <vt:lpstr>Play</vt:lpstr>
      <vt:lpstr>Segoe UI</vt:lpstr>
      <vt:lpstr>Segoe UI Light</vt:lpstr>
      <vt:lpstr>Wingdings</vt:lpstr>
      <vt:lpstr>Wingdings 2</vt:lpstr>
      <vt:lpstr>5-50002_Ignite_Breakout_Template</vt:lpstr>
      <vt:lpstr>1_5-50002_Ignite_Breakout_Template</vt:lpstr>
      <vt:lpstr>5-30721_Build_2016_Template_Light</vt:lpstr>
      <vt:lpstr>5-30721_Build_2016_Template_Dark</vt:lpstr>
      <vt:lpstr>Personalizado</vt:lpstr>
      <vt:lpstr>Tema do Office</vt:lpstr>
      <vt:lpstr>Nuvem/Cloud Computing Primeiros passos, Azure, Inteligência Artificial, tecnologias, carreira...</vt:lpstr>
      <vt:lpstr>Apresentação do PowerPoint</vt:lpstr>
      <vt:lpstr>Agenda</vt:lpstr>
      <vt:lpstr>O que é a Nuvem?</vt:lpstr>
      <vt:lpstr>Apresentação do PowerPoint</vt:lpstr>
      <vt:lpstr>Por que a nuvem?</vt:lpstr>
      <vt:lpstr>Escalabilidade</vt:lpstr>
      <vt:lpstr>Serviço</vt:lpstr>
      <vt:lpstr>On Premise x Nuvem</vt:lpstr>
      <vt:lpstr>Diferentes alternativas na nuvem</vt:lpstr>
      <vt:lpstr>On Premise x Nuvem</vt:lpstr>
      <vt:lpstr>Comparando Cloud x Churrasco</vt:lpstr>
      <vt:lpstr>Nuvem Pública x Privada</vt:lpstr>
      <vt:lpstr>Apresentação do PowerPoint</vt:lpstr>
      <vt:lpstr>Platform as a Service (PaaS)</vt:lpstr>
      <vt:lpstr>O quanto se investe é a diferença</vt:lpstr>
      <vt:lpstr>Tecnologias importantes ao se falar em nuvem</vt:lpstr>
      <vt:lpstr>O que mais importa nas tecnologias hoje?</vt:lpstr>
      <vt:lpstr>Linux</vt:lpstr>
      <vt:lpstr>Git</vt:lpstr>
      <vt:lpstr>Visual Studio Code</vt:lpstr>
      <vt:lpstr>PowerShell e Bash</vt:lpstr>
      <vt:lpstr>Azure DevOps e GitHub Actions</vt:lpstr>
      <vt:lpstr>Docker e Kubernetes</vt:lpstr>
      <vt:lpstr>Apresentação do PowerPoint</vt:lpstr>
      <vt:lpstr>Iniciativas voltadas a software livre + nuvem</vt:lpstr>
      <vt:lpstr>A Nuvem Microsoft</vt:lpstr>
      <vt:lpstr>Azure</vt:lpstr>
      <vt:lpstr>Geografia Azure</vt:lpstr>
      <vt:lpstr>Azure – Serviços importantes</vt:lpstr>
      <vt:lpstr>Apresentação do PowerPoint</vt:lpstr>
      <vt:lpstr>Apresentação do PowerPoint</vt:lpstr>
      <vt:lpstr>Existem outras cloud também....</vt:lpstr>
      <vt:lpstr>Carreira, certificação…</vt:lpstr>
      <vt:lpstr>Considerações importantes</vt:lpstr>
      <vt:lpstr>Vai ter demo?</vt:lpstr>
      <vt:lpstr>Como faço para usar?</vt:lpstr>
      <vt:lpstr>Referências para estudar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marcio@nizzola.com.br</cp:lastModifiedBy>
  <cp:revision>497</cp:revision>
  <dcterms:created xsi:type="dcterms:W3CDTF">2016-08-05T22:03:34Z</dcterms:created>
  <dcterms:modified xsi:type="dcterms:W3CDTF">2025-10-04T12:57:04Z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